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6"/>
    <p:sldId id="257" r:id="rId17"/>
    <p:sldId id="258" r:id="rId18"/>
    <p:sldId id="259" r:id="rId19"/>
    <p:sldId id="260" r:id="rId20"/>
    <p:sldId id="261" r:id="rId21"/>
    <p:sldId id="262" r:id="rId22"/>
  </p:sldIdLst>
  <p:sldSz cx="18288000" cy="10287000"/>
  <p:notesSz cx="6858000" cy="9144000"/>
  <p:embeddedFontLst>
    <p:embeddedFont>
      <p:font typeface="Bebas Neue" charset="1" panose="00000500000000000000"/>
      <p:regular r:id="rId6"/>
    </p:embeddedFont>
    <p:embeddedFont>
      <p:font typeface="Bebas Neue Bold" charset="1" panose="020B0606020202050201"/>
      <p:regular r:id="rId7"/>
    </p:embeddedFont>
    <p:embeddedFont>
      <p:font typeface="Arimo" charset="1" panose="020B0604020202020204"/>
      <p:regular r:id="rId8"/>
    </p:embeddedFont>
    <p:embeddedFont>
      <p:font typeface="Arimo Bold" charset="1" panose="020B0704020202020204"/>
      <p:regular r:id="rId9"/>
    </p:embeddedFont>
    <p:embeddedFont>
      <p:font typeface="Arimo Italics" charset="1" panose="020B0604020202090204"/>
      <p:regular r:id="rId10"/>
    </p:embeddedFont>
    <p:embeddedFont>
      <p:font typeface="Arimo Bold Italics" charset="1" panose="020B0704020202090204"/>
      <p:regular r:id="rId11"/>
    </p:embeddedFont>
    <p:embeddedFont>
      <p:font typeface="Open Sans" charset="1" panose="020B0606030504020204"/>
      <p:regular r:id="rId12"/>
    </p:embeddedFont>
    <p:embeddedFont>
      <p:font typeface="Open Sans Bold" charset="1" panose="020B0806030504020204"/>
      <p:regular r:id="rId13"/>
    </p:embeddedFont>
    <p:embeddedFont>
      <p:font typeface="Open Sans Italics" charset="1" panose="020B0606030504020204"/>
      <p:regular r:id="rId14"/>
    </p:embeddedFont>
    <p:embeddedFont>
      <p:font typeface="Open Sans Bold Italics" charset="1" panose="020B0806030504020204"/>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slides/slide1.xml" Type="http://schemas.openxmlformats.org/officeDocument/2006/relationships/slide"/><Relationship Id="rId17" Target="slides/slide2.xml" Type="http://schemas.openxmlformats.org/officeDocument/2006/relationships/slide"/><Relationship Id="rId18" Target="slides/slide3.xml" Type="http://schemas.openxmlformats.org/officeDocument/2006/relationships/slide"/><Relationship Id="rId19" Target="slides/slide4.xml" Type="http://schemas.openxmlformats.org/officeDocument/2006/relationships/slide"/><Relationship Id="rId2" Target="presProps.xml" Type="http://schemas.openxmlformats.org/officeDocument/2006/relationships/presProps"/><Relationship Id="rId20" Target="slides/slide5.xml" Type="http://schemas.openxmlformats.org/officeDocument/2006/relationships/slide"/><Relationship Id="rId21" Target="slides/slide6.xml" Type="http://schemas.openxmlformats.org/officeDocument/2006/relationships/slide"/><Relationship Id="rId22" Target="slides/slide7.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2B2A2A"/>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24849" r="0" b="31501"/>
          <a:stretch>
            <a:fillRect/>
          </a:stretch>
        </p:blipFill>
        <p:spPr>
          <a:xfrm flipH="false" flipV="false" rot="0">
            <a:off x="2432597" y="2214073"/>
            <a:ext cx="13422807" cy="5858854"/>
          </a:xfrm>
          <a:prstGeom prst="rect">
            <a:avLst/>
          </a:prstGeom>
        </p:spPr>
      </p:pic>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2B2A2A"/>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13143" t="0" r="17789" b="0"/>
          <a:stretch>
            <a:fillRect/>
          </a:stretch>
        </p:blipFill>
        <p:spPr>
          <a:xfrm flipH="false" flipV="false" rot="0">
            <a:off x="811493" y="3178545"/>
            <a:ext cx="5579479" cy="5385533"/>
          </a:xfrm>
          <a:prstGeom prst="rect">
            <a:avLst/>
          </a:prstGeom>
        </p:spPr>
      </p:pic>
      <p:sp>
        <p:nvSpPr>
          <p:cNvPr name="TextBox 3" id="3"/>
          <p:cNvSpPr txBox="true"/>
          <p:nvPr/>
        </p:nvSpPr>
        <p:spPr>
          <a:xfrm rot="0">
            <a:off x="6706358" y="3121395"/>
            <a:ext cx="10552942" cy="4743450"/>
          </a:xfrm>
          <a:prstGeom prst="rect">
            <a:avLst/>
          </a:prstGeom>
        </p:spPr>
        <p:txBody>
          <a:bodyPr anchor="t" rtlCol="false" tIns="0" lIns="0" bIns="0" rIns="0">
            <a:spAutoFit/>
          </a:bodyPr>
          <a:lstStyle/>
          <a:p>
            <a:pPr>
              <a:lnSpc>
                <a:spcPts val="4200"/>
              </a:lnSpc>
            </a:pPr>
            <a:r>
              <a:rPr lang="en-US" sz="3000">
                <a:solidFill>
                  <a:srgbClr val="FFFFFF"/>
                </a:solidFill>
                <a:latin typeface="Open Sans"/>
              </a:rPr>
              <a:t>Our project is located in Sululta, Ethiopia. The Mushroom Project started in response to the Locust plague that hit Ethiopia hard at the end of 2020. </a:t>
            </a:r>
          </a:p>
          <a:p>
            <a:pPr>
              <a:lnSpc>
                <a:spcPts val="4200"/>
              </a:lnSpc>
            </a:pPr>
          </a:p>
          <a:p>
            <a:pPr>
              <a:lnSpc>
                <a:spcPts val="4200"/>
              </a:lnSpc>
            </a:pPr>
            <a:r>
              <a:rPr lang="en-US" sz="3000">
                <a:solidFill>
                  <a:srgbClr val="FFFFFF"/>
                </a:solidFill>
                <a:latin typeface="Open Sans"/>
              </a:rPr>
              <a:t>October 2020 farmers across Ethiopia faced one of the worst locust outbreaks in decades. The locusts destroyed crops across the country that were a source of food and income to 20 million people. </a:t>
            </a:r>
          </a:p>
          <a:p>
            <a:pPr>
              <a:lnSpc>
                <a:spcPts val="4200"/>
              </a:lnSpc>
            </a:pPr>
          </a:p>
        </p:txBody>
      </p:sp>
      <p:sp>
        <p:nvSpPr>
          <p:cNvPr name="TextBox 4" id="4"/>
          <p:cNvSpPr txBox="true"/>
          <p:nvPr/>
        </p:nvSpPr>
        <p:spPr>
          <a:xfrm rot="0">
            <a:off x="811493" y="857250"/>
            <a:ext cx="4788132" cy="1540933"/>
          </a:xfrm>
          <a:prstGeom prst="rect">
            <a:avLst/>
          </a:prstGeom>
        </p:spPr>
        <p:txBody>
          <a:bodyPr anchor="t" rtlCol="false" tIns="0" lIns="0" bIns="0" rIns="0">
            <a:spAutoFit/>
          </a:bodyPr>
          <a:lstStyle/>
          <a:p>
            <a:pPr algn="ctr">
              <a:lnSpc>
                <a:spcPts val="12599"/>
              </a:lnSpc>
            </a:pPr>
            <a:r>
              <a:rPr lang="en-US" sz="9000">
                <a:solidFill>
                  <a:srgbClr val="FFFFFF"/>
                </a:solidFill>
                <a:latin typeface="Bebas Neue"/>
              </a:rPr>
              <a:t>Introduction</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2B2A2A"/>
        </a:solidFill>
      </p:bgPr>
    </p:bg>
    <p:spTree>
      <p:nvGrpSpPr>
        <p:cNvPr id="1" name=""/>
        <p:cNvGrpSpPr/>
        <p:nvPr/>
      </p:nvGrpSpPr>
      <p:grpSpPr>
        <a:xfrm>
          <a:off x="0" y="0"/>
          <a:ext cx="0" cy="0"/>
          <a:chOff x="0" y="0"/>
          <a:chExt cx="0" cy="0"/>
        </a:xfrm>
      </p:grpSpPr>
      <p:sp>
        <p:nvSpPr>
          <p:cNvPr name="TextBox 2" id="2"/>
          <p:cNvSpPr txBox="true"/>
          <p:nvPr/>
        </p:nvSpPr>
        <p:spPr>
          <a:xfrm rot="0">
            <a:off x="6706358" y="3126234"/>
            <a:ext cx="10552942" cy="6330950"/>
          </a:xfrm>
          <a:prstGeom prst="rect">
            <a:avLst/>
          </a:prstGeom>
        </p:spPr>
        <p:txBody>
          <a:bodyPr anchor="t" rtlCol="false" tIns="0" lIns="0" bIns="0" rIns="0">
            <a:spAutoFit/>
          </a:bodyPr>
          <a:lstStyle/>
          <a:p>
            <a:pPr>
              <a:lnSpc>
                <a:spcPts val="4200"/>
              </a:lnSpc>
            </a:pPr>
            <a:r>
              <a:rPr lang="en-US" sz="1200">
                <a:solidFill>
                  <a:srgbClr val="FFFFFF"/>
                </a:solidFill>
                <a:latin typeface="Arimo"/>
              </a:rPr>
              <a:t>The Mushroom Project was created in a way that it can start off small and strong and expand as the farmer harvests crops that can be multiplied. The project is highly sustainable as the first crop continues to give and allows the farmer to grow their mushroom seeds for the next crop.</a:t>
            </a:r>
          </a:p>
          <a:p>
            <a:pPr>
              <a:lnSpc>
                <a:spcPts val="4200"/>
              </a:lnSpc>
            </a:pPr>
          </a:p>
          <a:p>
            <a:pPr>
              <a:lnSpc>
                <a:spcPts val="4200"/>
              </a:lnSpc>
            </a:pPr>
            <a:r>
              <a:rPr lang="en-US" sz="3000">
                <a:solidFill>
                  <a:srgbClr val="FFFFFF"/>
                </a:solidFill>
                <a:latin typeface="Open Sans"/>
              </a:rPr>
              <a:t>Mushrooms have a very quick turnaround time of 7-14 days and will produce enough spores to grow their next crop and then some. The farmer will be able to slowly grow their farm crop after crop.</a:t>
            </a:r>
          </a:p>
          <a:p>
            <a:pPr>
              <a:lnSpc>
                <a:spcPts val="4200"/>
              </a:lnSpc>
            </a:pPr>
          </a:p>
        </p:txBody>
      </p:sp>
      <p:pic>
        <p:nvPicPr>
          <p:cNvPr name="Picture 3" id="3"/>
          <p:cNvPicPr>
            <a:picLocks noChangeAspect="true"/>
          </p:cNvPicPr>
          <p:nvPr/>
        </p:nvPicPr>
        <p:blipFill>
          <a:blip r:embed="rId2"/>
          <a:srcRect l="0" t="0" r="0" b="27632"/>
          <a:stretch>
            <a:fillRect/>
          </a:stretch>
        </p:blipFill>
        <p:spPr>
          <a:xfrm flipH="false" flipV="false" rot="0">
            <a:off x="811493" y="3183384"/>
            <a:ext cx="4788132" cy="5775092"/>
          </a:xfrm>
          <a:prstGeom prst="rect">
            <a:avLst/>
          </a:prstGeom>
        </p:spPr>
      </p:pic>
      <p:sp>
        <p:nvSpPr>
          <p:cNvPr name="TextBox 4" id="4"/>
          <p:cNvSpPr txBox="true"/>
          <p:nvPr/>
        </p:nvSpPr>
        <p:spPr>
          <a:xfrm rot="0">
            <a:off x="811493" y="857250"/>
            <a:ext cx="4788132" cy="1540933"/>
          </a:xfrm>
          <a:prstGeom prst="rect">
            <a:avLst/>
          </a:prstGeom>
        </p:spPr>
        <p:txBody>
          <a:bodyPr anchor="t" rtlCol="false" tIns="0" lIns="0" bIns="0" rIns="0">
            <a:spAutoFit/>
          </a:bodyPr>
          <a:lstStyle/>
          <a:p>
            <a:pPr algn="ctr">
              <a:lnSpc>
                <a:spcPts val="12599"/>
              </a:lnSpc>
            </a:pPr>
            <a:r>
              <a:rPr lang="en-US" sz="9000">
                <a:solidFill>
                  <a:srgbClr val="FFFFFF"/>
                </a:solidFill>
                <a:latin typeface="Bebas Neue"/>
              </a:rPr>
              <a:t>Introduction</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2B2A2A"/>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25035" r="1937" b="0"/>
          <a:stretch>
            <a:fillRect/>
          </a:stretch>
        </p:blipFill>
        <p:spPr>
          <a:xfrm flipH="false" flipV="false" rot="0">
            <a:off x="1028700" y="3231324"/>
            <a:ext cx="4353719" cy="5547004"/>
          </a:xfrm>
          <a:prstGeom prst="rect">
            <a:avLst/>
          </a:prstGeom>
        </p:spPr>
      </p:pic>
      <p:sp>
        <p:nvSpPr>
          <p:cNvPr name="TextBox 3" id="3"/>
          <p:cNvSpPr txBox="true"/>
          <p:nvPr/>
        </p:nvSpPr>
        <p:spPr>
          <a:xfrm rot="0">
            <a:off x="1028700" y="857250"/>
            <a:ext cx="4353719" cy="1540933"/>
          </a:xfrm>
          <a:prstGeom prst="rect">
            <a:avLst/>
          </a:prstGeom>
        </p:spPr>
        <p:txBody>
          <a:bodyPr anchor="t" rtlCol="false" tIns="0" lIns="0" bIns="0" rIns="0">
            <a:spAutoFit/>
          </a:bodyPr>
          <a:lstStyle/>
          <a:p>
            <a:pPr algn="ctr">
              <a:lnSpc>
                <a:spcPts val="12599"/>
              </a:lnSpc>
            </a:pPr>
            <a:r>
              <a:rPr lang="en-US" sz="9000">
                <a:solidFill>
                  <a:srgbClr val="FFFFFF"/>
                </a:solidFill>
                <a:latin typeface="Bebas Neue"/>
              </a:rPr>
              <a:t>Who We Are</a:t>
            </a:r>
          </a:p>
        </p:txBody>
      </p:sp>
      <p:sp>
        <p:nvSpPr>
          <p:cNvPr name="TextBox 4" id="4"/>
          <p:cNvSpPr txBox="true"/>
          <p:nvPr/>
        </p:nvSpPr>
        <p:spPr>
          <a:xfrm rot="0">
            <a:off x="6706358" y="3262718"/>
            <a:ext cx="10552942" cy="5801784"/>
          </a:xfrm>
          <a:prstGeom prst="rect">
            <a:avLst/>
          </a:prstGeom>
        </p:spPr>
        <p:txBody>
          <a:bodyPr anchor="t" rtlCol="false" tIns="0" lIns="0" bIns="0" rIns="0">
            <a:spAutoFit/>
          </a:bodyPr>
          <a:lstStyle/>
          <a:p>
            <a:pPr>
              <a:lnSpc>
                <a:spcPts val="4200"/>
              </a:lnSpc>
            </a:pPr>
            <a:r>
              <a:rPr lang="en-US" sz="3000">
                <a:solidFill>
                  <a:srgbClr val="FFFFFF"/>
                </a:solidFill>
                <a:latin typeface="Open Sans"/>
              </a:rPr>
              <a:t>Fekadu, a father and a local Ethiopian, knows the true impact that this locust plague has had on him, his family and other community members. Fekadu also helps us with one of our larger Devxchange projects currently, Forestry For Life. From working with this project for 10 years, Fekadu is the perfect person to start this project with.  </a:t>
            </a:r>
          </a:p>
          <a:p>
            <a:pPr>
              <a:lnSpc>
                <a:spcPts val="4200"/>
              </a:lnSpc>
            </a:pPr>
          </a:p>
          <a:p>
            <a:pPr>
              <a:lnSpc>
                <a:spcPts val="4200"/>
              </a:lnSpc>
            </a:pPr>
            <a:r>
              <a:rPr lang="en-US" sz="3000">
                <a:solidFill>
                  <a:srgbClr val="FFFFFF"/>
                </a:solidFill>
                <a:latin typeface="Open Sans"/>
              </a:rPr>
              <a:t>He brings to the table a unique collection of skills, having more than 10 years experience in plant science, project management, and agriculture.</a:t>
            </a:r>
          </a:p>
          <a:p>
            <a:pPr>
              <a:lnSpc>
                <a:spcPts val="4200"/>
              </a:lnSpc>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2B2A2A"/>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11549" r="0" b="0"/>
          <a:stretch>
            <a:fillRect/>
          </a:stretch>
        </p:blipFill>
        <p:spPr>
          <a:xfrm flipH="false" flipV="false" rot="0">
            <a:off x="1257300" y="2901342"/>
            <a:ext cx="4431395" cy="6532676"/>
          </a:xfrm>
          <a:prstGeom prst="rect">
            <a:avLst/>
          </a:prstGeom>
        </p:spPr>
      </p:pic>
      <p:sp>
        <p:nvSpPr>
          <p:cNvPr name="TextBox 3" id="3"/>
          <p:cNvSpPr txBox="true"/>
          <p:nvPr/>
        </p:nvSpPr>
        <p:spPr>
          <a:xfrm rot="0">
            <a:off x="6706358" y="2844192"/>
            <a:ext cx="10552942" cy="4743450"/>
          </a:xfrm>
          <a:prstGeom prst="rect">
            <a:avLst/>
          </a:prstGeom>
        </p:spPr>
        <p:txBody>
          <a:bodyPr anchor="t" rtlCol="false" tIns="0" lIns="0" bIns="0" rIns="0">
            <a:spAutoFit/>
          </a:bodyPr>
          <a:lstStyle/>
          <a:p>
            <a:pPr>
              <a:lnSpc>
                <a:spcPts val="4200"/>
              </a:lnSpc>
            </a:pPr>
            <a:r>
              <a:rPr lang="en-US" sz="3000">
                <a:solidFill>
                  <a:srgbClr val="FFFFFF"/>
                </a:solidFill>
                <a:latin typeface="Open Sans"/>
              </a:rPr>
              <a:t>Mushrooms are packed with nutritional and medicinal values. Mushrooms are rich sources of vitamins and minerals; selenium, zinc, vitamin B1, B2, B5, B6 and B12. They also are full of antioxidants and do not contain fat or carbohydrates. They are the only vegetable that contains vitamin D naturally as a result of their exposure to sunlight. Any farmers we train will learn the amazing benefits of eating mushrooms.</a:t>
            </a:r>
          </a:p>
          <a:p>
            <a:pPr>
              <a:lnSpc>
                <a:spcPts val="4200"/>
              </a:lnSpc>
            </a:pPr>
          </a:p>
        </p:txBody>
      </p:sp>
      <p:sp>
        <p:nvSpPr>
          <p:cNvPr name="TextBox 4" id="4"/>
          <p:cNvSpPr txBox="true"/>
          <p:nvPr/>
        </p:nvSpPr>
        <p:spPr>
          <a:xfrm rot="0">
            <a:off x="1257300" y="857250"/>
            <a:ext cx="7645598" cy="1543050"/>
          </a:xfrm>
          <a:prstGeom prst="rect">
            <a:avLst/>
          </a:prstGeom>
        </p:spPr>
        <p:txBody>
          <a:bodyPr anchor="t" rtlCol="false" tIns="0" lIns="0" bIns="0" rIns="0">
            <a:spAutoFit/>
          </a:bodyPr>
          <a:lstStyle/>
          <a:p>
            <a:pPr>
              <a:lnSpc>
                <a:spcPts val="12599"/>
              </a:lnSpc>
            </a:pPr>
            <a:r>
              <a:rPr lang="en-US" sz="9000">
                <a:solidFill>
                  <a:srgbClr val="FFFFFF"/>
                </a:solidFill>
                <a:latin typeface="Bebas Neue"/>
              </a:rPr>
              <a:t>Nutritional Benefits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2B2A2A"/>
        </a:solidFill>
      </p:bgPr>
    </p:bg>
    <p:spTree>
      <p:nvGrpSpPr>
        <p:cNvPr id="1" name=""/>
        <p:cNvGrpSpPr/>
        <p:nvPr/>
      </p:nvGrpSpPr>
      <p:grpSpPr>
        <a:xfrm>
          <a:off x="0" y="0"/>
          <a:ext cx="0" cy="0"/>
          <a:chOff x="0" y="0"/>
          <a:chExt cx="0" cy="0"/>
        </a:xfrm>
      </p:grpSpPr>
      <p:sp>
        <p:nvSpPr>
          <p:cNvPr name="TextBox 2" id="2"/>
          <p:cNvSpPr txBox="true"/>
          <p:nvPr/>
        </p:nvSpPr>
        <p:spPr>
          <a:xfrm rot="0">
            <a:off x="6706358" y="2844192"/>
            <a:ext cx="10552942" cy="4781550"/>
          </a:xfrm>
          <a:prstGeom prst="rect">
            <a:avLst/>
          </a:prstGeom>
        </p:spPr>
        <p:txBody>
          <a:bodyPr anchor="t" rtlCol="false" tIns="0" lIns="0" bIns="0" rIns="0">
            <a:spAutoFit/>
          </a:bodyPr>
          <a:lstStyle/>
          <a:p>
            <a:pPr>
              <a:lnSpc>
                <a:spcPts val="4200"/>
              </a:lnSpc>
            </a:pPr>
            <a:r>
              <a:rPr lang="en-US" sz="3000">
                <a:solidFill>
                  <a:srgbClr val="FFFFFF"/>
                </a:solidFill>
                <a:latin typeface="Open Sans"/>
              </a:rPr>
              <a:t>For families in Ethiopia, to have an opportunity to start a mushroom farming business means that they can start seeing an income quickly, scale up sustainably and lift their families out of poverty.</a:t>
            </a:r>
          </a:p>
          <a:p>
            <a:pPr>
              <a:lnSpc>
                <a:spcPts val="4200"/>
              </a:lnSpc>
            </a:pPr>
          </a:p>
          <a:p>
            <a:pPr>
              <a:lnSpc>
                <a:spcPts val="4200"/>
              </a:lnSpc>
            </a:pPr>
            <a:r>
              <a:rPr lang="en-US" sz="3000">
                <a:solidFill>
                  <a:srgbClr val="FFFFFF"/>
                </a:solidFill>
                <a:latin typeface="Open Sans"/>
              </a:rPr>
              <a:t>An income means they can afford to buy their children school supplies and pay for tuition, put food on the table and clothes on their backs, have adequate shelter and pride that they were able to do it on their own.</a:t>
            </a:r>
          </a:p>
        </p:txBody>
      </p:sp>
      <p:pic>
        <p:nvPicPr>
          <p:cNvPr name="Picture 3" id="3"/>
          <p:cNvPicPr>
            <a:picLocks noChangeAspect="true"/>
          </p:cNvPicPr>
          <p:nvPr/>
        </p:nvPicPr>
        <p:blipFill>
          <a:blip r:embed="rId2"/>
          <a:srcRect l="0" t="0" r="0" b="0"/>
          <a:stretch>
            <a:fillRect/>
          </a:stretch>
        </p:blipFill>
        <p:spPr>
          <a:xfrm flipH="false" flipV="false" rot="0">
            <a:off x="1257300" y="2901342"/>
            <a:ext cx="4540049" cy="6053399"/>
          </a:xfrm>
          <a:prstGeom prst="rect">
            <a:avLst/>
          </a:prstGeom>
        </p:spPr>
      </p:pic>
      <p:sp>
        <p:nvSpPr>
          <p:cNvPr name="TextBox 4" id="4"/>
          <p:cNvSpPr txBox="true"/>
          <p:nvPr/>
        </p:nvSpPr>
        <p:spPr>
          <a:xfrm rot="0">
            <a:off x="1257300" y="857250"/>
            <a:ext cx="6790730" cy="1543050"/>
          </a:xfrm>
          <a:prstGeom prst="rect">
            <a:avLst/>
          </a:prstGeom>
        </p:spPr>
        <p:txBody>
          <a:bodyPr anchor="t" rtlCol="false" tIns="0" lIns="0" bIns="0" rIns="0">
            <a:spAutoFit/>
          </a:bodyPr>
          <a:lstStyle/>
          <a:p>
            <a:pPr>
              <a:lnSpc>
                <a:spcPts val="12599"/>
              </a:lnSpc>
            </a:pPr>
            <a:r>
              <a:rPr lang="en-US" sz="9000">
                <a:solidFill>
                  <a:srgbClr val="FFFFFF"/>
                </a:solidFill>
                <a:latin typeface="Bebas Neue"/>
              </a:rPr>
              <a:t>Financial Benefits</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2B2A2A"/>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591712" y="2153073"/>
            <a:ext cx="6551634" cy="6551634"/>
          </a:xfrm>
          <a:prstGeom prst="rect">
            <a:avLst/>
          </a:prstGeom>
        </p:spPr>
      </p:pic>
      <p:sp>
        <p:nvSpPr>
          <p:cNvPr name="TextBox 3" id="3"/>
          <p:cNvSpPr txBox="true"/>
          <p:nvPr/>
        </p:nvSpPr>
        <p:spPr>
          <a:xfrm rot="0">
            <a:off x="7143346" y="3822340"/>
            <a:ext cx="10552942" cy="1581150"/>
          </a:xfrm>
          <a:prstGeom prst="rect">
            <a:avLst/>
          </a:prstGeom>
        </p:spPr>
        <p:txBody>
          <a:bodyPr anchor="t" rtlCol="false" tIns="0" lIns="0" bIns="0" rIns="0">
            <a:spAutoFit/>
          </a:bodyPr>
          <a:lstStyle/>
          <a:p>
            <a:pPr>
              <a:lnSpc>
                <a:spcPts val="4200"/>
              </a:lnSpc>
            </a:pPr>
            <a:r>
              <a:rPr lang="en-US" sz="3000">
                <a:solidFill>
                  <a:srgbClr val="FFFFFF"/>
                </a:solidFill>
                <a:latin typeface="Open Sans"/>
              </a:rPr>
              <a:t>We are thrilled with your interest to partner with us and help create sustainable farms that can help lift families out of poverty. </a:t>
            </a:r>
          </a:p>
        </p:txBody>
      </p:sp>
      <p:sp>
        <p:nvSpPr>
          <p:cNvPr name="TextBox 4" id="4"/>
          <p:cNvSpPr txBox="true"/>
          <p:nvPr/>
        </p:nvSpPr>
        <p:spPr>
          <a:xfrm rot="0">
            <a:off x="7143346" y="819150"/>
            <a:ext cx="10115954" cy="1832187"/>
          </a:xfrm>
          <a:prstGeom prst="rect">
            <a:avLst/>
          </a:prstGeom>
        </p:spPr>
        <p:txBody>
          <a:bodyPr anchor="t" rtlCol="false" tIns="0" lIns="0" bIns="0" rIns="0">
            <a:spAutoFit/>
          </a:bodyPr>
          <a:lstStyle/>
          <a:p>
            <a:pPr>
              <a:lnSpc>
                <a:spcPts val="14980"/>
              </a:lnSpc>
            </a:pPr>
            <a:r>
              <a:rPr lang="en-US" sz="10700">
                <a:solidFill>
                  <a:srgbClr val="FFFFFF"/>
                </a:solidFill>
                <a:latin typeface="Bebas Neue"/>
              </a:rPr>
              <a:t>Thank you</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DAEt3ONzvuw</dc:identifier>
  <dcterms:modified xsi:type="dcterms:W3CDTF">2011-08-01T06:04:30Z</dcterms:modified>
  <cp:revision>1</cp:revision>
  <dc:title>The Mushroom Project Presentation - General</dc:title>
</cp:coreProperties>
</file>